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9" r:id="rId2"/>
  </p:sldIdLst>
  <p:sldSz cx="7559675" cy="1069181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1056" userDrawn="1">
          <p15:clr>
            <a:srgbClr val="A4A3A4"/>
          </p15:clr>
        </p15:guide>
        <p15:guide id="3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24" y="84"/>
      </p:cViewPr>
      <p:guideLst>
        <p:guide orient="horz" pos="3368"/>
        <p:guide pos="1056"/>
        <p:guide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7031BB5-BDD3-442F-9091-B06A0A94A4DE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97125" y="1162050"/>
            <a:ext cx="22161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85375C75-5006-4EA8-9059-32CBB0B0D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8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8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0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5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4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9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9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7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3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9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9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9B10D-9B39-47EE-A536-23C4838B976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43756-C699-458C-94EC-BC7E95612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2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2.png"/><Relationship Id="rId12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1" y="9816018"/>
            <a:ext cx="7559676" cy="889132"/>
            <a:chOff x="-1" y="9816018"/>
            <a:chExt cx="7559676" cy="889132"/>
          </a:xfrm>
        </p:grpSpPr>
        <p:sp>
          <p:nvSpPr>
            <p:cNvPr id="45" name="Прямоугольник 47"/>
            <p:cNvSpPr/>
            <p:nvPr/>
          </p:nvSpPr>
          <p:spPr>
            <a:xfrm>
              <a:off x="-1" y="9816018"/>
              <a:ext cx="7559676" cy="8891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7"/>
            </a:p>
          </p:txBody>
        </p:sp>
        <p:sp>
          <p:nvSpPr>
            <p:cNvPr id="52" name="Прямоугольник 7"/>
            <p:cNvSpPr/>
            <p:nvPr/>
          </p:nvSpPr>
          <p:spPr>
            <a:xfrm rot="16200000">
              <a:off x="1822694" y="8755108"/>
              <a:ext cx="127348" cy="3772735"/>
            </a:xfrm>
            <a:prstGeom prst="rect">
              <a:avLst/>
            </a:prstGeom>
            <a:solidFill>
              <a:srgbClr val="AD0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7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" name="Прямоугольник 8"/>
            <p:cNvSpPr/>
            <p:nvPr/>
          </p:nvSpPr>
          <p:spPr>
            <a:xfrm rot="16200000">
              <a:off x="5588746" y="8734221"/>
              <a:ext cx="127348" cy="381451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7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Rectangle 10"/>
          <p:cNvSpPr/>
          <p:nvPr/>
        </p:nvSpPr>
        <p:spPr>
          <a:xfrm>
            <a:off x="0" y="0"/>
            <a:ext cx="7554104" cy="932228"/>
          </a:xfrm>
          <a:prstGeom prst="rect">
            <a:avLst/>
          </a:prstGeom>
          <a:solidFill>
            <a:srgbClr val="004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7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0" name="Group 429">
            <a:extLst>
              <a:ext uri="{FF2B5EF4-FFF2-40B4-BE49-F238E27FC236}">
                <a16:creationId xmlns:a16="http://schemas.microsoft.com/office/drawing/2014/main" id="{B6796496-AE79-4D33-ABAB-A2A65CA3E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03603"/>
              </p:ext>
            </p:extLst>
          </p:nvPr>
        </p:nvGraphicFramePr>
        <p:xfrm>
          <a:off x="259321" y="1579063"/>
          <a:ext cx="3517675" cy="2494945"/>
        </p:xfrm>
        <a:graphic>
          <a:graphicData uri="http://schemas.openxmlformats.org/drawingml/2006/table">
            <a:tbl>
              <a:tblPr/>
              <a:tblGrid>
                <a:gridCol w="146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Собственник</a:t>
                      </a: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Даналит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»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Объект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19 смежных между собой земельных участков общей площадью 26,9 Га. На участках ранее велось строительство ЖК «Митино дальнее». Реализуется совместно с правами требования на получение в собственность 780 квартир общей площадью 30813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м</a:t>
                      </a:r>
                      <a:r>
                        <a:rPr kumimoji="0" lang="ru-RU" sz="9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2 </a:t>
                      </a: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Кол-во участков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19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271055"/>
                  </a:ext>
                </a:extLst>
              </a:tr>
              <a:tr h="38275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Общая площадь 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269743м</a:t>
                      </a:r>
                      <a:r>
                        <a:rPr kumimoji="0" lang="ru-RU" sz="9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2</a:t>
                      </a:r>
                      <a:endParaRPr kumimoji="0" lang="ru-RU" sz="9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Категория земель: </a:t>
                      </a: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Земли населенных пунктов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ВРИ: </a:t>
                      </a: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Для малоэтажного жилищного строительства</a:t>
                      </a: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474920"/>
                  </a:ext>
                </a:extLst>
              </a:tr>
            </a:tbl>
          </a:graphicData>
        </a:graphic>
      </p:graphicFrame>
      <p:graphicFrame>
        <p:nvGraphicFramePr>
          <p:cNvPr id="55" name="Group 429">
            <a:extLst>
              <a:ext uri="{FF2B5EF4-FFF2-40B4-BE49-F238E27FC236}">
                <a16:creationId xmlns:a16="http://schemas.microsoft.com/office/drawing/2014/main" id="{B6796496-AE79-4D33-ABAB-A2A65CA3E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032"/>
              </p:ext>
            </p:extLst>
          </p:nvPr>
        </p:nvGraphicFramePr>
        <p:xfrm>
          <a:off x="259321" y="5624732"/>
          <a:ext cx="3517675" cy="460828"/>
        </p:xfrm>
        <a:graphic>
          <a:graphicData uri="http://schemas.openxmlformats.org/drawingml/2006/table">
            <a:tbl>
              <a:tblPr/>
              <a:tblGrid>
                <a:gridCol w="14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Залогодатель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ООО «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Даналит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»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Залогодержатель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ПАО Банк ТРАСТ</a:t>
                      </a: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538357"/>
                  </a:ext>
                </a:extLst>
              </a:tr>
            </a:tbl>
          </a:graphicData>
        </a:graphic>
      </p:graphicFrame>
      <p:graphicFrame>
        <p:nvGraphicFramePr>
          <p:cNvPr id="56" name="Group 429">
            <a:extLst>
              <a:ext uri="{FF2B5EF4-FFF2-40B4-BE49-F238E27FC236}">
                <a16:creationId xmlns:a16="http://schemas.microsoft.com/office/drawing/2014/main" id="{B6796496-AE79-4D33-ABAB-A2A65CA3E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04369"/>
              </p:ext>
            </p:extLst>
          </p:nvPr>
        </p:nvGraphicFramePr>
        <p:xfrm>
          <a:off x="259321" y="6681745"/>
          <a:ext cx="3517675" cy="2529186"/>
        </p:xfrm>
        <a:graphic>
          <a:graphicData uri="http://schemas.openxmlformats.org/drawingml/2006/table">
            <a:tbl>
              <a:tblPr/>
              <a:tblGrid>
                <a:gridCol w="14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Цена</a:t>
                      </a: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540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млн.руб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Структура сделки</a:t>
                      </a: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ДКПН (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asset deal)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538357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Существенные условия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Покупатель обязан соответствовать требованиям ст. 201.15-1 Закона о банкротстве. Покупателем может быть юридическое лицо, отвечающее требованиям, предъявляемым к застройщику в соответствии с ФЗ от 30.12.2004 г. N 214-ФЗ </a:t>
                      </a:r>
                    </a:p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Покупатель обязан обеспечивать надлежащее содержание и использование объектов коммунальной инфраструктуры в соответствии с их целевым назначением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697759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59322" y="1225543"/>
            <a:ext cx="2797792" cy="2748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86912">
              <a:lnSpc>
                <a:spcPts val="1619"/>
              </a:lnSpc>
              <a:spcAft>
                <a:spcPts val="324"/>
              </a:spcAft>
              <a:buClr>
                <a:srgbClr val="FF0000"/>
              </a:buClr>
              <a:defRPr/>
            </a:pPr>
            <a:r>
              <a:rPr lang="ru-RU" sz="1079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Данные по земельным участкам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9321" y="5302897"/>
            <a:ext cx="1903381" cy="2975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86912">
              <a:lnSpc>
                <a:spcPts val="1619"/>
              </a:lnSpc>
              <a:spcAft>
                <a:spcPts val="324"/>
              </a:spcAft>
              <a:buClr>
                <a:srgbClr val="FF0000"/>
              </a:buClr>
              <a:defRPr/>
            </a:pPr>
            <a:r>
              <a:rPr lang="ru-RU" sz="1079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владения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9321" y="6327972"/>
            <a:ext cx="1718331" cy="2975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86912">
              <a:lnSpc>
                <a:spcPts val="1619"/>
              </a:lnSpc>
              <a:spcAft>
                <a:spcPts val="324"/>
              </a:spcAft>
              <a:buClr>
                <a:srgbClr val="FF0000"/>
              </a:buClr>
              <a:defRPr/>
            </a:pPr>
            <a:r>
              <a:rPr lang="ru-RU" sz="1079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Параметры сделки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1372" y="157781"/>
            <a:ext cx="273026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8"/>
              </a:lnSpc>
            </a:pPr>
            <a:r>
              <a:rPr lang="ru-RU" sz="172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Земельные </a:t>
            </a:r>
            <a:br>
              <a:rPr lang="ru-RU" sz="172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72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участки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848018" y="154684"/>
            <a:ext cx="2202262" cy="4770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971"/>
              </a:lnSpc>
            </a:pPr>
            <a:r>
              <a:rPr lang="ru-RU" sz="86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Московская область, </a:t>
            </a:r>
            <a:r>
              <a:rPr lang="en-US" sz="86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86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863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Солнечногорский</a:t>
            </a:r>
            <a:r>
              <a:rPr lang="ru-RU" sz="863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86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район, с/п </a:t>
            </a:r>
            <a:r>
              <a:rPr lang="ru-RU" sz="863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Кутузовское, </a:t>
            </a:r>
            <a:r>
              <a:rPr lang="ru-RU" sz="86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д. </a:t>
            </a:r>
            <a:r>
              <a:rPr lang="ru-RU" sz="863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Брехово</a:t>
            </a:r>
            <a:endParaRPr lang="ru-RU" sz="863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3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516" y="157781"/>
            <a:ext cx="1170697" cy="44164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59322" y="9931819"/>
            <a:ext cx="3169677" cy="524616"/>
          </a:xfrm>
          <a:prstGeom prst="rect">
            <a:avLst/>
          </a:prstGeom>
          <a:noFill/>
        </p:spPr>
        <p:txBody>
          <a:bodyPr wrap="square" lIns="0" tIns="38856" rIns="77712" bIns="38856" numCol="2" rtlCol="0">
            <a:noAutofit/>
          </a:bodyPr>
          <a:lstStyle/>
          <a:p>
            <a:r>
              <a:rPr lang="ru-RU" sz="800" b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Контактная информация:</a:t>
            </a: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+ 7 916-450-28-44  </a:t>
            </a: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E-mail: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dn@trust.ru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Адрес: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Известковый переулок, 3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, </a:t>
            </a:r>
            <a:b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</a:b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1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09004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ru-RU" sz="8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Arial" pitchFamily="34" charset="0"/>
              </a:rPr>
              <a:t>Москва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37" name="Group 429">
            <a:extLst>
              <a:ext uri="{FF2B5EF4-FFF2-40B4-BE49-F238E27FC236}">
                <a16:creationId xmlns:a16="http://schemas.microsoft.com/office/drawing/2014/main" id="{B6796496-AE79-4D33-ABAB-A2A65CA3E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38735"/>
              </p:ext>
            </p:extLst>
          </p:nvPr>
        </p:nvGraphicFramePr>
        <p:xfrm>
          <a:off x="259321" y="4630821"/>
          <a:ext cx="3517675" cy="504734"/>
        </p:xfrm>
        <a:graphic>
          <a:graphicData uri="http://schemas.openxmlformats.org/drawingml/2006/table">
            <a:tbl>
              <a:tblPr/>
              <a:tblGrid>
                <a:gridCol w="146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43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Инженерные </a:t>
                      </a:r>
                      <a:b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</a:b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коммуникации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890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Имеются водозаборный узел,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КНС, в непосредственной близости расположены газопровод, электросети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97139" marT="46627" marB="4662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59322" y="4299070"/>
            <a:ext cx="2622318" cy="29751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986912">
              <a:lnSpc>
                <a:spcPts val="1619"/>
              </a:lnSpc>
              <a:spcAft>
                <a:spcPts val="324"/>
              </a:spcAft>
              <a:buClr>
                <a:srgbClr val="FF0000"/>
              </a:buClr>
              <a:defRPr/>
            </a:pPr>
            <a:r>
              <a:rPr lang="ru-RU" sz="1079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Технические характеристики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80" y="1009445"/>
            <a:ext cx="3723024" cy="30039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77EE7F-A743-472D-8742-0E56D2570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514110" y="1835266"/>
            <a:ext cx="317541" cy="391110"/>
          </a:xfrm>
          <a:prstGeom prst="rect">
            <a:avLst/>
          </a:prstGeom>
        </p:spPr>
      </p:pic>
      <p:pic>
        <p:nvPicPr>
          <p:cNvPr id="35" name="Рисунок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3187" r="29256" b="21014"/>
          <a:stretch>
            <a:fillRect/>
          </a:stretch>
        </p:blipFill>
        <p:spPr bwMode="auto">
          <a:xfrm>
            <a:off x="3831080" y="4051489"/>
            <a:ext cx="3723024" cy="210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олилиния 35"/>
          <p:cNvSpPr/>
          <p:nvPr/>
        </p:nvSpPr>
        <p:spPr>
          <a:xfrm>
            <a:off x="3848017" y="4527981"/>
            <a:ext cx="2929519" cy="1329584"/>
          </a:xfrm>
          <a:custGeom>
            <a:avLst/>
            <a:gdLst>
              <a:gd name="connsiteX0" fmla="*/ 1151701 w 4700244"/>
              <a:gd name="connsiteY0" fmla="*/ 29532 h 2133340"/>
              <a:gd name="connsiteX1" fmla="*/ 2812861 w 4700244"/>
              <a:gd name="connsiteY1" fmla="*/ 67632 h 2133340"/>
              <a:gd name="connsiteX2" fmla="*/ 4687381 w 4700244"/>
              <a:gd name="connsiteY2" fmla="*/ 639132 h 2133340"/>
              <a:gd name="connsiteX3" fmla="*/ 3635821 w 4700244"/>
              <a:gd name="connsiteY3" fmla="*/ 1172532 h 2133340"/>
              <a:gd name="connsiteX4" fmla="*/ 3559621 w 4700244"/>
              <a:gd name="connsiteY4" fmla="*/ 1820232 h 2133340"/>
              <a:gd name="connsiteX5" fmla="*/ 2805241 w 4700244"/>
              <a:gd name="connsiteY5" fmla="*/ 2132652 h 2133340"/>
              <a:gd name="connsiteX6" fmla="*/ 1081 w 4700244"/>
              <a:gd name="connsiteY6" fmla="*/ 1744032 h 2133340"/>
              <a:gd name="connsiteX7" fmla="*/ 2469961 w 4700244"/>
              <a:gd name="connsiteY7" fmla="*/ 837252 h 2133340"/>
              <a:gd name="connsiteX8" fmla="*/ 2386141 w 4700244"/>
              <a:gd name="connsiteY8" fmla="*/ 532452 h 2133340"/>
              <a:gd name="connsiteX9" fmla="*/ 2431861 w 4700244"/>
              <a:gd name="connsiteY9" fmla="*/ 372432 h 2133340"/>
              <a:gd name="connsiteX10" fmla="*/ 801181 w 4700244"/>
              <a:gd name="connsiteY10" fmla="*/ 235272 h 2133340"/>
              <a:gd name="connsiteX11" fmla="*/ 1151701 w 4700244"/>
              <a:gd name="connsiteY11" fmla="*/ 29532 h 213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0244" h="2133340">
                <a:moveTo>
                  <a:pt x="1151701" y="29532"/>
                </a:moveTo>
                <a:cubicBezTo>
                  <a:pt x="1486981" y="1592"/>
                  <a:pt x="2223581" y="-33968"/>
                  <a:pt x="2812861" y="67632"/>
                </a:cubicBezTo>
                <a:cubicBezTo>
                  <a:pt x="3402141" y="169232"/>
                  <a:pt x="4550221" y="454982"/>
                  <a:pt x="4687381" y="639132"/>
                </a:cubicBezTo>
                <a:cubicBezTo>
                  <a:pt x="4824541" y="823282"/>
                  <a:pt x="3823781" y="975682"/>
                  <a:pt x="3635821" y="1172532"/>
                </a:cubicBezTo>
                <a:cubicBezTo>
                  <a:pt x="3447861" y="1369382"/>
                  <a:pt x="3698051" y="1660212"/>
                  <a:pt x="3559621" y="1820232"/>
                </a:cubicBezTo>
                <a:cubicBezTo>
                  <a:pt x="3421191" y="1980252"/>
                  <a:pt x="3398331" y="2145352"/>
                  <a:pt x="2805241" y="2132652"/>
                </a:cubicBezTo>
                <a:cubicBezTo>
                  <a:pt x="2212151" y="2119952"/>
                  <a:pt x="56961" y="1959932"/>
                  <a:pt x="1081" y="1744032"/>
                </a:cubicBezTo>
                <a:cubicBezTo>
                  <a:pt x="-54799" y="1528132"/>
                  <a:pt x="2072451" y="1039182"/>
                  <a:pt x="2469961" y="837252"/>
                </a:cubicBezTo>
                <a:cubicBezTo>
                  <a:pt x="2867471" y="635322"/>
                  <a:pt x="2392491" y="609922"/>
                  <a:pt x="2386141" y="532452"/>
                </a:cubicBezTo>
                <a:cubicBezTo>
                  <a:pt x="2379791" y="454982"/>
                  <a:pt x="2696021" y="421962"/>
                  <a:pt x="2431861" y="372432"/>
                </a:cubicBezTo>
                <a:cubicBezTo>
                  <a:pt x="2167701" y="322902"/>
                  <a:pt x="1018351" y="286072"/>
                  <a:pt x="801181" y="235272"/>
                </a:cubicBezTo>
                <a:cubicBezTo>
                  <a:pt x="584011" y="184472"/>
                  <a:pt x="816421" y="57472"/>
                  <a:pt x="1151701" y="29532"/>
                </a:cubicBezTo>
                <a:close/>
              </a:path>
            </a:pathLst>
          </a:custGeom>
          <a:solidFill>
            <a:schemeClr val="accent1">
              <a:alpha val="23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9" name="Рисунок 38"/>
          <p:cNvPicPr/>
          <p:nvPr/>
        </p:nvPicPr>
        <p:blipFill rotWithShape="1">
          <a:blip r:embed="rId14"/>
          <a:srcRect l="24356" t="23388" r="23804" b="8530"/>
          <a:stretch/>
        </p:blipFill>
        <p:spPr bwMode="auto">
          <a:xfrm>
            <a:off x="3848017" y="6207865"/>
            <a:ext cx="3711658" cy="2741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Полилиния 39"/>
          <p:cNvSpPr/>
          <p:nvPr/>
        </p:nvSpPr>
        <p:spPr>
          <a:xfrm>
            <a:off x="4038600" y="6287360"/>
            <a:ext cx="3158710" cy="2645176"/>
          </a:xfrm>
          <a:custGeom>
            <a:avLst/>
            <a:gdLst>
              <a:gd name="connsiteX0" fmla="*/ 315450 w 4304605"/>
              <a:gd name="connsiteY0" fmla="*/ 1050635 h 3507224"/>
              <a:gd name="connsiteX1" fmla="*/ 1374630 w 4304605"/>
              <a:gd name="connsiteY1" fmla="*/ 1027775 h 3507224"/>
              <a:gd name="connsiteX2" fmla="*/ 1542270 w 4304605"/>
              <a:gd name="connsiteY2" fmla="*/ 29555 h 3507224"/>
              <a:gd name="connsiteX3" fmla="*/ 4239750 w 4304605"/>
              <a:gd name="connsiteY3" fmla="*/ 2330795 h 3507224"/>
              <a:gd name="connsiteX4" fmla="*/ 3462510 w 4304605"/>
              <a:gd name="connsiteY4" fmla="*/ 2384135 h 3507224"/>
              <a:gd name="connsiteX5" fmla="*/ 3424410 w 4304605"/>
              <a:gd name="connsiteY5" fmla="*/ 1858355 h 3507224"/>
              <a:gd name="connsiteX6" fmla="*/ 1854690 w 4304605"/>
              <a:gd name="connsiteY6" fmla="*/ 1926935 h 3507224"/>
              <a:gd name="connsiteX7" fmla="*/ 1732770 w 4304605"/>
              <a:gd name="connsiteY7" fmla="*/ 2399375 h 3507224"/>
              <a:gd name="connsiteX8" fmla="*/ 1222230 w 4304605"/>
              <a:gd name="connsiteY8" fmla="*/ 2528915 h 3507224"/>
              <a:gd name="connsiteX9" fmla="*/ 1869930 w 4304605"/>
              <a:gd name="connsiteY9" fmla="*/ 3359495 h 3507224"/>
              <a:gd name="connsiteX10" fmla="*/ 1389870 w 4304605"/>
              <a:gd name="connsiteY10" fmla="*/ 3443315 h 3507224"/>
              <a:gd name="connsiteX11" fmla="*/ 452610 w 4304605"/>
              <a:gd name="connsiteY11" fmla="*/ 2673695 h 3507224"/>
              <a:gd name="connsiteX12" fmla="*/ 3030 w 4304605"/>
              <a:gd name="connsiteY12" fmla="*/ 1020155 h 3507224"/>
              <a:gd name="connsiteX13" fmla="*/ 315450 w 4304605"/>
              <a:gd name="connsiteY13" fmla="*/ 1050635 h 3507224"/>
              <a:gd name="connsiteX0" fmla="*/ 318425 w 4307580"/>
              <a:gd name="connsiteY0" fmla="*/ 1050635 h 3507224"/>
              <a:gd name="connsiteX1" fmla="*/ 1377605 w 4307580"/>
              <a:gd name="connsiteY1" fmla="*/ 1027775 h 3507224"/>
              <a:gd name="connsiteX2" fmla="*/ 1545245 w 4307580"/>
              <a:gd name="connsiteY2" fmla="*/ 29555 h 3507224"/>
              <a:gd name="connsiteX3" fmla="*/ 4242725 w 4307580"/>
              <a:gd name="connsiteY3" fmla="*/ 2330795 h 3507224"/>
              <a:gd name="connsiteX4" fmla="*/ 3465485 w 4307580"/>
              <a:gd name="connsiteY4" fmla="*/ 2384135 h 3507224"/>
              <a:gd name="connsiteX5" fmla="*/ 3427385 w 4307580"/>
              <a:gd name="connsiteY5" fmla="*/ 1858355 h 3507224"/>
              <a:gd name="connsiteX6" fmla="*/ 1857665 w 4307580"/>
              <a:gd name="connsiteY6" fmla="*/ 1926935 h 3507224"/>
              <a:gd name="connsiteX7" fmla="*/ 1735745 w 4307580"/>
              <a:gd name="connsiteY7" fmla="*/ 2399375 h 3507224"/>
              <a:gd name="connsiteX8" fmla="*/ 1225205 w 4307580"/>
              <a:gd name="connsiteY8" fmla="*/ 2528915 h 3507224"/>
              <a:gd name="connsiteX9" fmla="*/ 1872905 w 4307580"/>
              <a:gd name="connsiteY9" fmla="*/ 3359495 h 3507224"/>
              <a:gd name="connsiteX10" fmla="*/ 1392845 w 4307580"/>
              <a:gd name="connsiteY10" fmla="*/ 3443315 h 3507224"/>
              <a:gd name="connsiteX11" fmla="*/ 455585 w 4307580"/>
              <a:gd name="connsiteY11" fmla="*/ 2673695 h 3507224"/>
              <a:gd name="connsiteX12" fmla="*/ 2975 w 4307580"/>
              <a:gd name="connsiteY12" fmla="*/ 1180180 h 3507224"/>
              <a:gd name="connsiteX13" fmla="*/ 318425 w 4307580"/>
              <a:gd name="connsiteY13" fmla="*/ 1050635 h 3507224"/>
              <a:gd name="connsiteX0" fmla="*/ 318425 w 4308250"/>
              <a:gd name="connsiteY0" fmla="*/ 978304 h 3434893"/>
              <a:gd name="connsiteX1" fmla="*/ 1377605 w 4308250"/>
              <a:gd name="connsiteY1" fmla="*/ 955444 h 3434893"/>
              <a:gd name="connsiteX2" fmla="*/ 1532387 w 4308250"/>
              <a:gd name="connsiteY2" fmla="*/ 31161 h 3434893"/>
              <a:gd name="connsiteX3" fmla="*/ 4242725 w 4308250"/>
              <a:gd name="connsiteY3" fmla="*/ 2258464 h 3434893"/>
              <a:gd name="connsiteX4" fmla="*/ 3465485 w 4308250"/>
              <a:gd name="connsiteY4" fmla="*/ 2311804 h 3434893"/>
              <a:gd name="connsiteX5" fmla="*/ 3427385 w 4308250"/>
              <a:gd name="connsiteY5" fmla="*/ 1786024 h 3434893"/>
              <a:gd name="connsiteX6" fmla="*/ 1857665 w 4308250"/>
              <a:gd name="connsiteY6" fmla="*/ 1854604 h 3434893"/>
              <a:gd name="connsiteX7" fmla="*/ 1735745 w 4308250"/>
              <a:gd name="connsiteY7" fmla="*/ 2327044 h 3434893"/>
              <a:gd name="connsiteX8" fmla="*/ 1225205 w 4308250"/>
              <a:gd name="connsiteY8" fmla="*/ 2456584 h 3434893"/>
              <a:gd name="connsiteX9" fmla="*/ 1872905 w 4308250"/>
              <a:gd name="connsiteY9" fmla="*/ 3287164 h 3434893"/>
              <a:gd name="connsiteX10" fmla="*/ 1392845 w 4308250"/>
              <a:gd name="connsiteY10" fmla="*/ 3370984 h 3434893"/>
              <a:gd name="connsiteX11" fmla="*/ 455585 w 4308250"/>
              <a:gd name="connsiteY11" fmla="*/ 2601364 h 3434893"/>
              <a:gd name="connsiteX12" fmla="*/ 2975 w 4308250"/>
              <a:gd name="connsiteY12" fmla="*/ 1107849 h 3434893"/>
              <a:gd name="connsiteX13" fmla="*/ 318425 w 4308250"/>
              <a:gd name="connsiteY13" fmla="*/ 978304 h 3434893"/>
              <a:gd name="connsiteX0" fmla="*/ 318425 w 4262258"/>
              <a:gd name="connsiteY0" fmla="*/ 972765 h 3429354"/>
              <a:gd name="connsiteX1" fmla="*/ 1377605 w 4262258"/>
              <a:gd name="connsiteY1" fmla="*/ 949905 h 3429354"/>
              <a:gd name="connsiteX2" fmla="*/ 1532387 w 4262258"/>
              <a:gd name="connsiteY2" fmla="*/ 25622 h 3429354"/>
              <a:gd name="connsiteX3" fmla="*/ 2545973 w 4262258"/>
              <a:gd name="connsiteY3" fmla="*/ 437345 h 3429354"/>
              <a:gd name="connsiteX4" fmla="*/ 4242725 w 4262258"/>
              <a:gd name="connsiteY4" fmla="*/ 2252925 h 3429354"/>
              <a:gd name="connsiteX5" fmla="*/ 3465485 w 4262258"/>
              <a:gd name="connsiteY5" fmla="*/ 2306265 h 3429354"/>
              <a:gd name="connsiteX6" fmla="*/ 3427385 w 4262258"/>
              <a:gd name="connsiteY6" fmla="*/ 1780485 h 3429354"/>
              <a:gd name="connsiteX7" fmla="*/ 1857665 w 4262258"/>
              <a:gd name="connsiteY7" fmla="*/ 1849065 h 3429354"/>
              <a:gd name="connsiteX8" fmla="*/ 1735745 w 4262258"/>
              <a:gd name="connsiteY8" fmla="*/ 2321505 h 3429354"/>
              <a:gd name="connsiteX9" fmla="*/ 1225205 w 4262258"/>
              <a:gd name="connsiteY9" fmla="*/ 2451045 h 3429354"/>
              <a:gd name="connsiteX10" fmla="*/ 1872905 w 4262258"/>
              <a:gd name="connsiteY10" fmla="*/ 3281625 h 3429354"/>
              <a:gd name="connsiteX11" fmla="*/ 1392845 w 4262258"/>
              <a:gd name="connsiteY11" fmla="*/ 3365445 h 3429354"/>
              <a:gd name="connsiteX12" fmla="*/ 455585 w 4262258"/>
              <a:gd name="connsiteY12" fmla="*/ 2595825 h 3429354"/>
              <a:gd name="connsiteX13" fmla="*/ 2975 w 4262258"/>
              <a:gd name="connsiteY13" fmla="*/ 1102310 h 3429354"/>
              <a:gd name="connsiteX14" fmla="*/ 318425 w 4262258"/>
              <a:gd name="connsiteY14" fmla="*/ 972765 h 3429354"/>
              <a:gd name="connsiteX0" fmla="*/ 318425 w 4262258"/>
              <a:gd name="connsiteY0" fmla="*/ 972765 h 3429354"/>
              <a:gd name="connsiteX1" fmla="*/ 1377605 w 4262258"/>
              <a:gd name="connsiteY1" fmla="*/ 949905 h 3429354"/>
              <a:gd name="connsiteX2" fmla="*/ 1532387 w 4262258"/>
              <a:gd name="connsiteY2" fmla="*/ 25622 h 3429354"/>
              <a:gd name="connsiteX3" fmla="*/ 2545973 w 4262258"/>
              <a:gd name="connsiteY3" fmla="*/ 437345 h 3429354"/>
              <a:gd name="connsiteX4" fmla="*/ 4242725 w 4262258"/>
              <a:gd name="connsiteY4" fmla="*/ 2252925 h 3429354"/>
              <a:gd name="connsiteX5" fmla="*/ 3465485 w 4262258"/>
              <a:gd name="connsiteY5" fmla="*/ 2306265 h 3429354"/>
              <a:gd name="connsiteX6" fmla="*/ 3427385 w 4262258"/>
              <a:gd name="connsiteY6" fmla="*/ 1780485 h 3429354"/>
              <a:gd name="connsiteX7" fmla="*/ 1857665 w 4262258"/>
              <a:gd name="connsiteY7" fmla="*/ 1849065 h 3429354"/>
              <a:gd name="connsiteX8" fmla="*/ 1735745 w 4262258"/>
              <a:gd name="connsiteY8" fmla="*/ 2321505 h 3429354"/>
              <a:gd name="connsiteX9" fmla="*/ 1225205 w 4262258"/>
              <a:gd name="connsiteY9" fmla="*/ 2451045 h 3429354"/>
              <a:gd name="connsiteX10" fmla="*/ 1872905 w 4262258"/>
              <a:gd name="connsiteY10" fmla="*/ 3281625 h 3429354"/>
              <a:gd name="connsiteX11" fmla="*/ 1392845 w 4262258"/>
              <a:gd name="connsiteY11" fmla="*/ 3365445 h 3429354"/>
              <a:gd name="connsiteX12" fmla="*/ 455585 w 4262258"/>
              <a:gd name="connsiteY12" fmla="*/ 2595825 h 3429354"/>
              <a:gd name="connsiteX13" fmla="*/ 2975 w 4262258"/>
              <a:gd name="connsiteY13" fmla="*/ 1102310 h 3429354"/>
              <a:gd name="connsiteX14" fmla="*/ 318425 w 4262258"/>
              <a:gd name="connsiteY14" fmla="*/ 972765 h 3429354"/>
              <a:gd name="connsiteX0" fmla="*/ 318425 w 4264159"/>
              <a:gd name="connsiteY0" fmla="*/ 965613 h 3422202"/>
              <a:gd name="connsiteX1" fmla="*/ 1377605 w 4264159"/>
              <a:gd name="connsiteY1" fmla="*/ 942753 h 3422202"/>
              <a:gd name="connsiteX2" fmla="*/ 1532387 w 4264159"/>
              <a:gd name="connsiteY2" fmla="*/ 18470 h 3422202"/>
              <a:gd name="connsiteX3" fmla="*/ 2494539 w 4264159"/>
              <a:gd name="connsiteY3" fmla="*/ 479485 h 3422202"/>
              <a:gd name="connsiteX4" fmla="*/ 4242725 w 4264159"/>
              <a:gd name="connsiteY4" fmla="*/ 2245773 h 3422202"/>
              <a:gd name="connsiteX5" fmla="*/ 3465485 w 4264159"/>
              <a:gd name="connsiteY5" fmla="*/ 2299113 h 3422202"/>
              <a:gd name="connsiteX6" fmla="*/ 3427385 w 4264159"/>
              <a:gd name="connsiteY6" fmla="*/ 1773333 h 3422202"/>
              <a:gd name="connsiteX7" fmla="*/ 1857665 w 4264159"/>
              <a:gd name="connsiteY7" fmla="*/ 1841913 h 3422202"/>
              <a:gd name="connsiteX8" fmla="*/ 1735745 w 4264159"/>
              <a:gd name="connsiteY8" fmla="*/ 2314353 h 3422202"/>
              <a:gd name="connsiteX9" fmla="*/ 1225205 w 4264159"/>
              <a:gd name="connsiteY9" fmla="*/ 2443893 h 3422202"/>
              <a:gd name="connsiteX10" fmla="*/ 1872905 w 4264159"/>
              <a:gd name="connsiteY10" fmla="*/ 3274473 h 3422202"/>
              <a:gd name="connsiteX11" fmla="*/ 1392845 w 4264159"/>
              <a:gd name="connsiteY11" fmla="*/ 3358293 h 3422202"/>
              <a:gd name="connsiteX12" fmla="*/ 455585 w 4264159"/>
              <a:gd name="connsiteY12" fmla="*/ 2588673 h 3422202"/>
              <a:gd name="connsiteX13" fmla="*/ 2975 w 4264159"/>
              <a:gd name="connsiteY13" fmla="*/ 1095158 h 3422202"/>
              <a:gd name="connsiteX14" fmla="*/ 318425 w 4264159"/>
              <a:gd name="connsiteY14" fmla="*/ 965613 h 342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64159" h="3422202">
                <a:moveTo>
                  <a:pt x="318425" y="965613"/>
                </a:moveTo>
                <a:cubicBezTo>
                  <a:pt x="547530" y="940212"/>
                  <a:pt x="1175278" y="1100610"/>
                  <a:pt x="1377605" y="942753"/>
                </a:cubicBezTo>
                <a:cubicBezTo>
                  <a:pt x="1579932" y="784896"/>
                  <a:pt x="1346231" y="95681"/>
                  <a:pt x="1532387" y="18470"/>
                </a:cubicBezTo>
                <a:cubicBezTo>
                  <a:pt x="1718543" y="-58741"/>
                  <a:pt x="2042816" y="108268"/>
                  <a:pt x="2494539" y="479485"/>
                </a:cubicBezTo>
                <a:cubicBezTo>
                  <a:pt x="2791961" y="924639"/>
                  <a:pt x="4080901" y="1942502"/>
                  <a:pt x="4242725" y="2245773"/>
                </a:cubicBezTo>
                <a:cubicBezTo>
                  <a:pt x="4404549" y="2549044"/>
                  <a:pt x="3601375" y="2377853"/>
                  <a:pt x="3465485" y="2299113"/>
                </a:cubicBezTo>
                <a:cubicBezTo>
                  <a:pt x="3329595" y="2220373"/>
                  <a:pt x="3695355" y="1849533"/>
                  <a:pt x="3427385" y="1773333"/>
                </a:cubicBezTo>
                <a:cubicBezTo>
                  <a:pt x="3159415" y="1697133"/>
                  <a:pt x="2139605" y="1751743"/>
                  <a:pt x="1857665" y="1841913"/>
                </a:cubicBezTo>
                <a:cubicBezTo>
                  <a:pt x="1575725" y="1932083"/>
                  <a:pt x="1841155" y="2214023"/>
                  <a:pt x="1735745" y="2314353"/>
                </a:cubicBezTo>
                <a:cubicBezTo>
                  <a:pt x="1630335" y="2414683"/>
                  <a:pt x="1202345" y="2283873"/>
                  <a:pt x="1225205" y="2443893"/>
                </a:cubicBezTo>
                <a:cubicBezTo>
                  <a:pt x="1248065" y="2603913"/>
                  <a:pt x="1844965" y="3122073"/>
                  <a:pt x="1872905" y="3274473"/>
                </a:cubicBezTo>
                <a:cubicBezTo>
                  <a:pt x="1900845" y="3426873"/>
                  <a:pt x="1629065" y="3472593"/>
                  <a:pt x="1392845" y="3358293"/>
                </a:cubicBezTo>
                <a:cubicBezTo>
                  <a:pt x="1156625" y="3243993"/>
                  <a:pt x="686725" y="2992533"/>
                  <a:pt x="455585" y="2588673"/>
                </a:cubicBezTo>
                <a:cubicBezTo>
                  <a:pt x="224445" y="2184813"/>
                  <a:pt x="25835" y="1364398"/>
                  <a:pt x="2975" y="1095158"/>
                </a:cubicBezTo>
                <a:cubicBezTo>
                  <a:pt x="-19885" y="825918"/>
                  <a:pt x="89320" y="991014"/>
                  <a:pt x="318425" y="965613"/>
                </a:cubicBezTo>
                <a:close/>
              </a:path>
            </a:pathLst>
          </a:custGeom>
          <a:solidFill>
            <a:schemeClr val="accent1">
              <a:alpha val="23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06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1956</TotalTime>
  <Words>194</Words>
  <Application>Microsoft Office PowerPoint</Application>
  <PresentationFormat>Произвольный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Якушкин Александр Викторович</dc:creator>
  <cp:lastModifiedBy>Бушкиев Арслан Юрьевич</cp:lastModifiedBy>
  <cp:revision>270</cp:revision>
  <cp:lastPrinted>2020-01-30T16:51:56Z</cp:lastPrinted>
  <dcterms:created xsi:type="dcterms:W3CDTF">2020-01-10T09:54:38Z</dcterms:created>
  <dcterms:modified xsi:type="dcterms:W3CDTF">2021-06-07T12:22:44Z</dcterms:modified>
</cp:coreProperties>
</file>